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453" r:id="rId5"/>
    <p:sldId id="474" r:id="rId6"/>
    <p:sldId id="482" r:id="rId7"/>
    <p:sldId id="483" r:id="rId8"/>
    <p:sldId id="475" r:id="rId9"/>
    <p:sldId id="478" r:id="rId10"/>
    <p:sldId id="476" r:id="rId11"/>
    <p:sldId id="477" r:id="rId12"/>
    <p:sldId id="479" r:id="rId13"/>
    <p:sldId id="481" r:id="rId14"/>
    <p:sldId id="484" r:id="rId15"/>
    <p:sldId id="485" r:id="rId16"/>
    <p:sldId id="4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Úvod" id="{2910A639-F505-324A-8894-CD887A665C29}">
          <p14:sldIdLst>
            <p14:sldId id="453"/>
            <p14:sldId id="474"/>
            <p14:sldId id="482"/>
            <p14:sldId id="483"/>
            <p14:sldId id="475"/>
            <p14:sldId id="478"/>
            <p14:sldId id="476"/>
            <p14:sldId id="477"/>
            <p14:sldId id="479"/>
            <p14:sldId id="481"/>
            <p14:sldId id="484"/>
            <p14:sldId id="485"/>
            <p14:sldId id="4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orient="horz" pos="5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oš Barabas" initials="MB" lastIdx="2" clrIdx="0"/>
  <p:cmAuthor id="2" name="David Pecl" initials="DP" lastIdx="3" clrIdx="1">
    <p:extLst>
      <p:ext uri="{19B8F6BF-5375-455C-9EA6-DF929625EA0E}">
        <p15:presenceInfo xmlns:p15="http://schemas.microsoft.com/office/powerpoint/2012/main" userId="S-1-5-21-2806199024-1202645850-2979134782-20231" providerId="AD"/>
      </p:ext>
    </p:extLst>
  </p:cmAuthor>
  <p:cmAuthor id="3" name="Oliver Kafedžič" initials="OK" lastIdx="35" clrIdx="2">
    <p:extLst>
      <p:ext uri="{19B8F6BF-5375-455C-9EA6-DF929625EA0E}">
        <p15:presenceInfo xmlns:p15="http://schemas.microsoft.com/office/powerpoint/2012/main" userId="Oliver Kafedžič" providerId="None"/>
      </p:ext>
    </p:extLst>
  </p:cmAuthor>
  <p:cmAuthor id="4" name="Klára Bezáková" initials="KB" lastIdx="21" clrIdx="3">
    <p:extLst>
      <p:ext uri="{19B8F6BF-5375-455C-9EA6-DF929625EA0E}">
        <p15:presenceInfo xmlns:p15="http://schemas.microsoft.com/office/powerpoint/2012/main" userId="S-1-5-21-2806199024-1202645850-2979134782-278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3B6"/>
    <a:srgbClr val="786E64"/>
    <a:srgbClr val="8FBA06"/>
    <a:srgbClr val="FEFEFE"/>
    <a:srgbClr val="CC0066"/>
    <a:srgbClr val="FF9900"/>
    <a:srgbClr val="0066FF"/>
    <a:srgbClr val="8B827A"/>
    <a:srgbClr val="CC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4" autoAdjust="0"/>
    <p:restoredTop sz="72261" autoAdjust="0"/>
  </p:normalViewPr>
  <p:slideViewPr>
    <p:cSldViewPr>
      <p:cViewPr varScale="1">
        <p:scale>
          <a:sx n="78" d="100"/>
          <a:sy n="78" d="100"/>
        </p:scale>
        <p:origin x="912" y="78"/>
      </p:cViewPr>
      <p:guideLst>
        <p:guide orient="horz" pos="3838"/>
        <p:guide pos="3840"/>
        <p:guide orient="horz" pos="527"/>
      </p:guideLst>
    </p:cSldViewPr>
  </p:slideViewPr>
  <p:outlineViewPr>
    <p:cViewPr>
      <p:scale>
        <a:sx n="33" d="100"/>
        <a:sy n="33" d="100"/>
      </p:scale>
      <p:origin x="0" y="3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29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D2AD8-F61E-4513-9773-231FC6A190D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EE38-3A24-4C73-A22C-FB701E814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78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A0647-1A7E-4C40-B708-F21C62AAACB5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B9D8C-1C04-4511-8724-F6AE393A3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0B9D8C-1C04-4511-8724-F6AE393A30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8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ec.cz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ec.cz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6773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955" y="1853208"/>
            <a:ext cx="10261600" cy="157579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6955" y="3505200"/>
            <a:ext cx="10261600" cy="533400"/>
          </a:xfrm>
          <a:noFill/>
        </p:spPr>
        <p:txBody>
          <a:bodyPr>
            <a:normAutofit/>
          </a:bodyPr>
          <a:lstStyle>
            <a:lvl1pPr marL="0" indent="0" algn="l" defTabSz="914377" rtl="0" eaLnBrk="1" latinLnBrk="0" hangingPunct="1">
              <a:spcBef>
                <a:spcPct val="20000"/>
              </a:spcBef>
              <a:buFont typeface="Wingdings" pitchFamily="2" charset="2"/>
              <a:buNone/>
              <a:defRPr lang="en-US" sz="2800" b="1" kern="1200" baseline="0" dirty="0">
                <a:solidFill>
                  <a:srgbClr val="C0D838"/>
                </a:solidFill>
                <a:latin typeface="+mn-lt"/>
                <a:ea typeface="+mn-ea"/>
                <a:cs typeface="+mn-cs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vložíte podnadpis.</a:t>
            </a:r>
            <a:endParaRPr lang="en-US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911561" y="5733263"/>
            <a:ext cx="2688167" cy="57534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bg1"/>
                </a:solidFill>
              </a:defRPr>
            </a:lvl1pPr>
            <a:lvl2pPr marL="457189" indent="0">
              <a:buNone/>
              <a:defRPr sz="1500">
                <a:solidFill>
                  <a:schemeClr val="bg1"/>
                </a:solidFill>
              </a:defRPr>
            </a:lvl2pPr>
            <a:lvl3pPr marL="914377" indent="0">
              <a:buNone/>
              <a:defRPr sz="1500">
                <a:solidFill>
                  <a:schemeClr val="bg1"/>
                </a:solidFill>
              </a:defRPr>
            </a:lvl3pPr>
            <a:lvl4pPr marL="1371566" indent="0">
              <a:buNone/>
              <a:defRPr sz="1500">
                <a:solidFill>
                  <a:schemeClr val="bg1"/>
                </a:solidFill>
              </a:defRPr>
            </a:lvl4pPr>
            <a:lvl5pPr marL="1828754" indent="0">
              <a:buNone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 Příjmení</a:t>
            </a:r>
            <a:br>
              <a:rPr lang="cs-CZ" dirty="0"/>
            </a:br>
            <a:r>
              <a:rPr lang="cs-CZ" dirty="0"/>
              <a:t>DD.MM.YYYY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bez zapa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3" y="332656"/>
            <a:ext cx="9465568" cy="88423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1268759"/>
            <a:ext cx="10972800" cy="4857407"/>
          </a:xfrm>
        </p:spPr>
        <p:txBody>
          <a:bodyPr/>
          <a:lstStyle>
            <a:lvl2pPr marL="742932" indent="-285744">
              <a:buFont typeface="Wingdings" pitchFamily="2" charset="2"/>
              <a:buChar char="§"/>
              <a:defRPr/>
            </a:lvl2pPr>
            <a:lvl3pPr marL="1142971" indent="-228594">
              <a:buFont typeface="Wingdings" pitchFamily="2" charset="2"/>
              <a:buChar char="§"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sp>
        <p:nvSpPr>
          <p:cNvPr id="17" name="Obdélník 16"/>
          <p:cNvSpPr/>
          <p:nvPr userDrawn="1"/>
        </p:nvSpPr>
        <p:spPr>
          <a:xfrm>
            <a:off x="0" y="0"/>
            <a:ext cx="12192000" cy="194400"/>
          </a:xfrm>
          <a:prstGeom prst="rect">
            <a:avLst/>
          </a:prstGeom>
          <a:solidFill>
            <a:srgbClr val="6773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7" name="Obrázek 5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204965"/>
            <a:ext cx="1012976" cy="516517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304800" y="4848167"/>
            <a:ext cx="182309" cy="12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1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3" y="332656"/>
            <a:ext cx="9465568" cy="884238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1268764"/>
            <a:ext cx="10972800" cy="4857405"/>
          </a:xfrm>
        </p:spPr>
        <p:txBody>
          <a:bodyPr/>
          <a:lstStyle>
            <a:lvl2pPr marL="742932" indent="-285744">
              <a:buFont typeface="Wingdings" pitchFamily="2" charset="2"/>
              <a:buChar char="§"/>
              <a:defRPr/>
            </a:lvl2pPr>
            <a:lvl3pPr marL="1142971" indent="-228594">
              <a:buFont typeface="Wingdings" pitchFamily="2" charset="2"/>
              <a:buChar char="§"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</p:txBody>
      </p:sp>
      <p:sp>
        <p:nvSpPr>
          <p:cNvPr id="13" name="Date Placeholder 44"/>
          <p:cNvSpPr>
            <a:spLocks noGrp="1"/>
          </p:cNvSpPr>
          <p:nvPr>
            <p:ph type="dt" sz="half" idx="2"/>
          </p:nvPr>
        </p:nvSpPr>
        <p:spPr>
          <a:xfrm>
            <a:off x="914400" y="6356357"/>
            <a:ext cx="1320800" cy="365125"/>
          </a:xfrm>
          <a:prstGeom prst="rect">
            <a:avLst/>
          </a:prstGeom>
        </p:spPr>
        <p:txBody>
          <a:bodyPr/>
          <a:lstStyle>
            <a:lvl1pPr marL="0" algn="l" defTabSz="914377" rtl="0" eaLnBrk="1" latinLnBrk="0" hangingPunct="1">
              <a:defRPr lang="cs-CZ" sz="1200" kern="1200" cap="all" baseline="0" smtClean="0">
                <a:solidFill>
                  <a:srgbClr val="786E64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47568A9-5A8B-4B71-9D0C-63DCDB35A179}" type="datetime1">
              <a:rPr lang="cs-CZ" smtClean="0"/>
              <a:pPr/>
              <a:t>19. 3. 2020</a:t>
            </a:fld>
            <a:endParaRPr lang="en-US" dirty="0"/>
          </a:p>
        </p:txBody>
      </p:sp>
      <p:sp>
        <p:nvSpPr>
          <p:cNvPr id="15" name="Footer Placeholder 46"/>
          <p:cNvSpPr>
            <a:spLocks noGrp="1"/>
          </p:cNvSpPr>
          <p:nvPr>
            <p:ph type="ftr" sz="quarter" idx="3"/>
          </p:nvPr>
        </p:nvSpPr>
        <p:spPr>
          <a:xfrm>
            <a:off x="2438400" y="6356357"/>
            <a:ext cx="7010400" cy="365125"/>
          </a:xfrm>
          <a:prstGeom prst="rect">
            <a:avLst/>
          </a:prstGeom>
        </p:spPr>
        <p:txBody>
          <a:bodyPr/>
          <a:lstStyle>
            <a:lvl1pPr algn="ctr">
              <a:defRPr sz="1200" cap="all" baseline="0">
                <a:solidFill>
                  <a:srgbClr val="786E6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Obdélník 16"/>
          <p:cNvSpPr/>
          <p:nvPr userDrawn="1"/>
        </p:nvSpPr>
        <p:spPr>
          <a:xfrm>
            <a:off x="0" y="0"/>
            <a:ext cx="12192000" cy="194400"/>
          </a:xfrm>
          <a:prstGeom prst="rect">
            <a:avLst/>
          </a:prstGeom>
          <a:solidFill>
            <a:srgbClr val="6773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pic>
        <p:nvPicPr>
          <p:cNvPr id="10" name="Obrázek 5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204965"/>
            <a:ext cx="1012976" cy="516517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304800" y="4848167"/>
            <a:ext cx="182309" cy="127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ec.cz/" TargetMode="Externa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1624" y="274638"/>
            <a:ext cx="108629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24" y="1600206"/>
            <a:ext cx="1086299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Date Placeholder 44"/>
          <p:cNvSpPr>
            <a:spLocks noGrp="1"/>
          </p:cNvSpPr>
          <p:nvPr>
            <p:ph type="dt" sz="half" idx="2"/>
          </p:nvPr>
        </p:nvSpPr>
        <p:spPr>
          <a:xfrm>
            <a:off x="838763" y="6356357"/>
            <a:ext cx="1320800" cy="365125"/>
          </a:xfrm>
          <a:prstGeom prst="rect">
            <a:avLst/>
          </a:prstGeom>
        </p:spPr>
        <p:txBody>
          <a:bodyPr/>
          <a:lstStyle>
            <a:lvl1pPr marL="0" algn="l" defTabSz="914377" rtl="0" eaLnBrk="1" latinLnBrk="0" hangingPunct="1">
              <a:defRPr lang="cs-CZ" sz="1200" kern="1200" cap="all" baseline="0" smtClean="0">
                <a:solidFill>
                  <a:srgbClr val="786E64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B805402-78B5-4BC6-B96F-C8DEA40A9837}" type="datetime1">
              <a:rPr lang="cs-CZ" smtClean="0"/>
              <a:pPr/>
              <a:t>19. 3. 2020</a:t>
            </a:fld>
            <a:endParaRPr lang="en-US" dirty="0"/>
          </a:p>
        </p:txBody>
      </p:sp>
      <p:sp>
        <p:nvSpPr>
          <p:cNvPr id="9" name="Footer Placeholder 46"/>
          <p:cNvSpPr>
            <a:spLocks noGrp="1"/>
          </p:cNvSpPr>
          <p:nvPr>
            <p:ph type="ftr" sz="quarter" idx="3"/>
          </p:nvPr>
        </p:nvSpPr>
        <p:spPr>
          <a:xfrm>
            <a:off x="2541984" y="6356357"/>
            <a:ext cx="7010400" cy="365125"/>
          </a:xfrm>
          <a:prstGeom prst="rect">
            <a:avLst/>
          </a:prstGeom>
        </p:spPr>
        <p:txBody>
          <a:bodyPr/>
          <a:lstStyle>
            <a:lvl1pPr algn="ctr">
              <a:defRPr sz="1200" cap="all" baseline="0">
                <a:solidFill>
                  <a:srgbClr val="786E6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304800" y="4848167"/>
            <a:ext cx="182309" cy="1278000"/>
          </a:xfrm>
          <a:prstGeom prst="rect">
            <a:avLst/>
          </a:prstGeom>
        </p:spPr>
      </p:pic>
      <p:pic>
        <p:nvPicPr>
          <p:cNvPr id="11" name="Obrázek 5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204965"/>
            <a:ext cx="1012976" cy="5165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</p:sldLayoutIdLst>
  <p:hf hdr="0" ftr="0"/>
  <p:txStyles>
    <p:titleStyle>
      <a:lvl1pPr algn="l" defTabSz="914377" rtl="0" eaLnBrk="1" latinLnBrk="0" hangingPunct="1">
        <a:spcBef>
          <a:spcPct val="0"/>
        </a:spcBef>
        <a:buNone/>
        <a:defRPr sz="4000" b="1" i="0" kern="1200" baseline="0">
          <a:solidFill>
            <a:srgbClr val="6773B6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Wingdings" pitchFamily="2" charset="2"/>
        <a:buChar char="§"/>
        <a:defRPr sz="2400" kern="1200" baseline="0">
          <a:solidFill>
            <a:srgbClr val="786E64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Wingdings" pitchFamily="2" charset="2"/>
        <a:buChar char="§"/>
        <a:defRPr sz="2200" kern="1200" baseline="0">
          <a:solidFill>
            <a:srgbClr val="786E64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Wingdings" pitchFamily="2" charset="2"/>
        <a:buChar char="§"/>
        <a:defRPr sz="2000" kern="1200" baseline="0">
          <a:solidFill>
            <a:srgbClr val="786E64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rgbClr val="786E64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rgbClr val="786E64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du.aec.cz/dem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du.aec.cz/dem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i.cz/pro-spotrebitele/rizikove-e-shop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askaposta.com" TargetMode="External"/><Relationship Id="rId2" Type="http://schemas.openxmlformats.org/officeDocument/2006/relationships/hyperlink" Target="mailto:info@ceskaposta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602-29E1-C444-9E61-6323FACC9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948880"/>
            <a:ext cx="10261600" cy="2008199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Nouzový stav</a:t>
            </a:r>
            <a:endParaRPr lang="en-US" sz="48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0231A98B-F4E7-4BE9-AE96-D9609E69A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955" y="3505200"/>
            <a:ext cx="10261600" cy="1219944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Bezpečné chování při práci z domova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FE065461-39CC-432B-9D57-0820EC555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047" y="6093296"/>
            <a:ext cx="892700" cy="33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15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7904-D1F3-4954-B01E-9A47C190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Zabezpečení domácí </a:t>
            </a:r>
            <a:r>
              <a:rPr lang="cs-CZ" dirty="0" err="1"/>
              <a:t>WiFi</a:t>
            </a:r>
            <a:r>
              <a:rPr lang="cs-CZ" dirty="0"/>
              <a:t> sítě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6A43B-60B7-41F9-ACB7-4D05DDE9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Zabraňte neoprávněným osobám přistupovat do Vaší domácí </a:t>
            </a:r>
            <a:r>
              <a:rPr lang="cs-CZ" dirty="0" err="1"/>
              <a:t>WiFi</a:t>
            </a:r>
            <a:r>
              <a:rPr lang="cs-CZ" dirty="0"/>
              <a:t> sítě a ochráníte tak nejenom Vás, ale i Vaše data.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Jak zabezpečit vaši </a:t>
            </a:r>
            <a:r>
              <a:rPr lang="cs-CZ" b="1" dirty="0" err="1">
                <a:solidFill>
                  <a:srgbClr val="6773B6"/>
                </a:solidFill>
              </a:rPr>
              <a:t>WiFi</a:t>
            </a:r>
            <a:r>
              <a:rPr lang="cs-CZ" b="1" dirty="0">
                <a:solidFill>
                  <a:srgbClr val="6773B6"/>
                </a:solidFill>
              </a:rPr>
              <a:t> síť?</a:t>
            </a:r>
          </a:p>
          <a:p>
            <a:pPr lvl="1"/>
            <a:r>
              <a:rPr lang="cs-CZ" dirty="0"/>
              <a:t>Změňte název sítě (SSID) z výroby na Vaše vlastní a síť skryjte.</a:t>
            </a:r>
          </a:p>
          <a:p>
            <a:pPr lvl="1"/>
            <a:r>
              <a:rPr lang="cs-CZ" dirty="0"/>
              <a:t>Změňte z přednastaveného hesla výrobce na své vlastní heslo.</a:t>
            </a:r>
          </a:p>
          <a:p>
            <a:pPr lvl="1"/>
            <a:r>
              <a:rPr lang="cs-CZ" dirty="0"/>
              <a:t>Pro šifrovaný přístup do Vaší </a:t>
            </a:r>
            <a:r>
              <a:rPr lang="cs-CZ" dirty="0" err="1"/>
              <a:t>WiFi</a:t>
            </a:r>
            <a:r>
              <a:rPr lang="cs-CZ" dirty="0"/>
              <a:t> sítě používejte bezpečné protokoly WPA2 nebo WPA3.</a:t>
            </a:r>
          </a:p>
          <a:p>
            <a:pPr lvl="1"/>
            <a:r>
              <a:rPr lang="cs-CZ" dirty="0"/>
              <a:t>Vyšší úroveň zabezpečení: Povolte jen MAC adresy, které mohou k Vaší síti přistupovat.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Každý router se nastavuje jinak, přečtěte si proto v návodu kapitoly týkající se zabezpečení, použijte Internet nebo zavolejte technickou podporu výrobce, aby Vám </a:t>
            </a:r>
            <a:br>
              <a:rPr lang="cs-CZ" dirty="0"/>
            </a:br>
            <a:r>
              <a:rPr lang="cs-CZ" dirty="0"/>
              <a:t>se zabezpečením poradil.</a:t>
            </a:r>
          </a:p>
        </p:txBody>
      </p:sp>
    </p:spTree>
    <p:extLst>
      <p:ext uri="{BB962C8B-B14F-4D97-AF65-F5344CB8AC3E}">
        <p14:creationId xmlns:p14="http://schemas.microsoft.com/office/powerpoint/2010/main" val="2910127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7904-D1F3-4954-B01E-9A47C190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Využijte získaný čas ke sebevzdělávání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6A43B-60B7-41F9-ACB7-4D05DDE97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Volný čas můžete věnovat k osobnímu rozvoji. Oblast informační bezpečnosti se velmi dynamicky rozvíjí, přičemž každé pochybení mívá nepříjemné důsledky. Proto je třeba </a:t>
            </a:r>
            <a:br>
              <a:rPr lang="cs-CZ" dirty="0"/>
            </a:br>
            <a:r>
              <a:rPr lang="cs-CZ" dirty="0"/>
              <a:t>s útočníky držet krok.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 vzděláváním v oblasti informační bezpečnosti Vám rádi pomůžeme. Nabízíme </a:t>
            </a:r>
            <a:br>
              <a:rPr lang="cs-CZ" dirty="0"/>
            </a:br>
            <a:r>
              <a:rPr lang="cs-CZ" dirty="0"/>
              <a:t>e-learningovou platformu obsahující kratičké </a:t>
            </a:r>
            <a:r>
              <a:rPr lang="cs-CZ" b="1" dirty="0">
                <a:solidFill>
                  <a:srgbClr val="6773B6"/>
                </a:solidFill>
              </a:rPr>
              <a:t>zábavné videokurzy základů kyberbezpečnosti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Pusťte si jeden zcela zdarma na adrese: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6773B6"/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https://edu.aec.cz/demo/</a:t>
            </a:r>
            <a:r>
              <a:rPr lang="cs-CZ" sz="4000" b="1" dirty="0">
                <a:solidFill>
                  <a:srgbClr val="6773B6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C49BC4B-8D07-4285-A780-5600F6D9CB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4268908"/>
            <a:ext cx="2133604" cy="18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07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B7904-D1F3-4954-B01E-9A47C190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se </a:t>
            </a:r>
            <a:r>
              <a:rPr lang="en-US" dirty="0" err="1"/>
              <a:t>nau</a:t>
            </a:r>
            <a:r>
              <a:rPr lang="cs-CZ" dirty="0" err="1"/>
              <a:t>číte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6A43B-60B7-41F9-ACB7-4D05DDE97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13" y="1268759"/>
            <a:ext cx="10972800" cy="51125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kapitola: </a:t>
            </a:r>
            <a:r>
              <a:rPr lang="cs-CZ" b="1" dirty="0">
                <a:solidFill>
                  <a:srgbClr val="6773B6"/>
                </a:solidFill>
              </a:rPr>
              <a:t>Bezpečnost mobilních zařízení</a:t>
            </a:r>
          </a:p>
          <a:p>
            <a:pPr marL="0" indent="0">
              <a:buNone/>
            </a:pPr>
            <a:r>
              <a:rPr lang="cs-CZ" dirty="0"/>
              <a:t>2. kapitola: </a:t>
            </a:r>
            <a:r>
              <a:rPr lang="cs-CZ" b="1" dirty="0">
                <a:solidFill>
                  <a:srgbClr val="6773B6"/>
                </a:solidFill>
              </a:rPr>
              <a:t>Bezpečné chování v síti</a:t>
            </a:r>
          </a:p>
          <a:p>
            <a:pPr marL="0" indent="0">
              <a:buNone/>
            </a:pPr>
            <a:r>
              <a:rPr lang="cs-CZ" dirty="0"/>
              <a:t>3. kapitola: </a:t>
            </a:r>
            <a:r>
              <a:rPr lang="cs-CZ" b="1" dirty="0">
                <a:solidFill>
                  <a:srgbClr val="6773B6"/>
                </a:solidFill>
              </a:rPr>
              <a:t>Bezpečné surfování na internetu</a:t>
            </a:r>
          </a:p>
          <a:p>
            <a:pPr marL="0" indent="0">
              <a:buNone/>
            </a:pPr>
            <a:r>
              <a:rPr lang="cs-CZ" dirty="0"/>
              <a:t>4. kapitola: </a:t>
            </a:r>
            <a:r>
              <a:rPr lang="cs-CZ" b="1" dirty="0">
                <a:solidFill>
                  <a:srgbClr val="6773B6"/>
                </a:solidFill>
              </a:rPr>
              <a:t>Email bezpečně</a:t>
            </a:r>
          </a:p>
          <a:p>
            <a:pPr marL="0" indent="0">
              <a:buNone/>
            </a:pPr>
            <a:r>
              <a:rPr lang="cs-CZ" dirty="0"/>
              <a:t>5. kapitola: </a:t>
            </a:r>
            <a:r>
              <a:rPr lang="cs-CZ" b="1" dirty="0">
                <a:solidFill>
                  <a:srgbClr val="6773B6"/>
                </a:solidFill>
              </a:rPr>
              <a:t>Hesla bezpečně</a:t>
            </a:r>
          </a:p>
          <a:p>
            <a:pPr marL="0" indent="0">
              <a:buNone/>
            </a:pPr>
            <a:r>
              <a:rPr lang="cs-CZ" dirty="0"/>
              <a:t>6. kapitola: </a:t>
            </a:r>
            <a:r>
              <a:rPr lang="cs-CZ" b="1" dirty="0">
                <a:solidFill>
                  <a:srgbClr val="6773B6"/>
                </a:solidFill>
              </a:rPr>
              <a:t>Klasifikace informací</a:t>
            </a:r>
          </a:p>
          <a:p>
            <a:pPr marL="0" indent="0">
              <a:buNone/>
            </a:pPr>
            <a:r>
              <a:rPr lang="cs-CZ" dirty="0"/>
              <a:t>7. kapitola: </a:t>
            </a:r>
            <a:r>
              <a:rPr lang="cs-CZ" b="1" dirty="0">
                <a:solidFill>
                  <a:srgbClr val="6773B6"/>
                </a:solidFill>
              </a:rPr>
              <a:t>Mazání a skartování informací</a:t>
            </a:r>
          </a:p>
          <a:p>
            <a:pPr marL="0" indent="0">
              <a:buNone/>
            </a:pPr>
            <a:r>
              <a:rPr lang="cs-CZ" dirty="0"/>
              <a:t>8. kapitola: </a:t>
            </a:r>
            <a:r>
              <a:rPr lang="cs-CZ" b="1" dirty="0">
                <a:solidFill>
                  <a:srgbClr val="6773B6"/>
                </a:solidFill>
              </a:rPr>
              <a:t>Práce z domova</a:t>
            </a:r>
          </a:p>
          <a:p>
            <a:pPr marL="0" indent="0">
              <a:buNone/>
            </a:pPr>
            <a:r>
              <a:rPr lang="cs-CZ" dirty="0"/>
              <a:t>9. kapitola: </a:t>
            </a:r>
            <a:r>
              <a:rPr lang="cs-CZ" b="1" dirty="0">
                <a:solidFill>
                  <a:srgbClr val="6773B6"/>
                </a:solidFill>
              </a:rPr>
              <a:t>Reakce zaměstnanců při bezpečnostním incidentu</a:t>
            </a:r>
          </a:p>
          <a:p>
            <a:pPr marL="0" indent="0">
              <a:buNone/>
            </a:pPr>
            <a:r>
              <a:rPr lang="cs-CZ" dirty="0"/>
              <a:t>10. kapitola: </a:t>
            </a:r>
            <a:r>
              <a:rPr lang="cs-CZ" b="1" dirty="0">
                <a:solidFill>
                  <a:srgbClr val="6773B6"/>
                </a:solidFill>
              </a:rPr>
              <a:t>Uchovávání dat na USB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800" b="1" dirty="0">
                <a:solidFill>
                  <a:srgbClr val="6773B6"/>
                </a:solidFill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https://edu.aec.cz</a:t>
            </a:r>
            <a:endParaRPr lang="cs-CZ" sz="3800" b="1" dirty="0">
              <a:solidFill>
                <a:srgbClr val="6773B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035183-7776-4781-9129-8907992ED4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3" y="5291435"/>
            <a:ext cx="3462535" cy="3048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DD857D6-B484-4E14-A266-BC12BF8F9D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0256" y="1345681"/>
            <a:ext cx="2192144" cy="480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602-29E1-C444-9E61-6323FACC9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464" y="2276872"/>
            <a:ext cx="5976664" cy="1359768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FBCC86-3377-4235-9D87-3E615D1AC59F}"/>
              </a:ext>
            </a:extLst>
          </p:cNvPr>
          <p:cNvSpPr txBox="1">
            <a:spLocks/>
          </p:cNvSpPr>
          <p:nvPr/>
        </p:nvSpPr>
        <p:spPr>
          <a:xfrm>
            <a:off x="1271464" y="4437112"/>
            <a:ext cx="5976664" cy="13597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40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0" dirty="0"/>
              <a:t>edu.aec.cz/demo</a:t>
            </a:r>
          </a:p>
        </p:txBody>
      </p:sp>
    </p:spTree>
    <p:extLst>
      <p:ext uri="{BB962C8B-B14F-4D97-AF65-F5344CB8AC3E}">
        <p14:creationId xmlns:p14="http://schemas.microsoft.com/office/powerpoint/2010/main" val="217027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C7BEE-633A-44AB-852B-190AA45D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729" y="548680"/>
            <a:ext cx="10530542" cy="144016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Pracujete</a:t>
            </a:r>
            <a:r>
              <a:rPr lang="en-US" dirty="0"/>
              <a:t> z home office</a:t>
            </a:r>
            <a:r>
              <a:rPr lang="cs-CZ" dirty="0"/>
              <a:t>? </a:t>
            </a:r>
            <a:br>
              <a:rPr lang="cs-CZ" dirty="0"/>
            </a:br>
            <a:r>
              <a:rPr lang="cs-CZ" dirty="0"/>
              <a:t>Dodržujete doporučení svého zaměstnavatele a vlády?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D5E8C0-0C18-459B-B027-6194B7DF0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729" y="2204864"/>
            <a:ext cx="10972800" cy="4497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Aktuální situace nás nutí pracovat z domova. Internet je však plný nástrah </a:t>
            </a:r>
            <a:br>
              <a:rPr lang="cs-CZ" dirty="0"/>
            </a:br>
            <a:r>
              <a:rPr lang="cs-CZ" dirty="0"/>
              <a:t>a kyberzločinci jen v klidu čekají na vaši sebemenší nepozornost.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Neztrácejte obezřetnost. Můžete přijít o své osobní údaje, finance, ale také můžete </a:t>
            </a:r>
            <a:r>
              <a:rPr lang="en-US" dirty="0" err="1"/>
              <a:t>zavirovat</a:t>
            </a:r>
            <a:r>
              <a:rPr lang="cs-CZ" dirty="0"/>
              <a:t> celou firemní síť.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Zvýšený počet bezpečnostních incidentů je v tomto období prokázaný.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cs-CZ" dirty="0" err="1"/>
              <a:t>ále</a:t>
            </a:r>
            <a:r>
              <a:rPr lang="cs-CZ" dirty="0"/>
              <a:t> uvádí</a:t>
            </a:r>
            <a:r>
              <a:rPr lang="en-US" dirty="0"/>
              <a:t>me</a:t>
            </a:r>
            <a:r>
              <a:rPr lang="cs-CZ" dirty="0"/>
              <a:t> základní pravidla pro práci z domova.</a:t>
            </a:r>
          </a:p>
        </p:txBody>
      </p:sp>
    </p:spTree>
    <p:extLst>
      <p:ext uri="{BB962C8B-B14F-4D97-AF65-F5344CB8AC3E}">
        <p14:creationId xmlns:p14="http://schemas.microsoft.com/office/powerpoint/2010/main" val="149868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324B5E37-78AB-4159-A039-6C1B50A02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038" y="3429000"/>
            <a:ext cx="4667738" cy="309634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F10C04E-CF5F-4F85-AA18-6A2447F5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Znáte bezpečnostní směrnici?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5F490-6E77-467B-B667-00E04CB9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Většina firem pamatuje na práci mimo kancelář ve své </a:t>
            </a:r>
            <a:r>
              <a:rPr lang="cs-CZ" b="1" dirty="0">
                <a:solidFill>
                  <a:srgbClr val="6773B6"/>
                </a:solidFill>
              </a:rPr>
              <a:t>bezpečnostní směrnici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I když se to může zdát jako nudné čtení, znovu si ji projděte.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Něčemu nerozumíte? Kontaktujte svého bezpečnostního správce nebo oddělení IT. </a:t>
            </a:r>
            <a:r>
              <a:rPr lang="cs-CZ" b="1" dirty="0">
                <a:solidFill>
                  <a:srgbClr val="6773B6"/>
                </a:solidFill>
              </a:rPr>
              <a:t>Nebojte se zeptat. </a:t>
            </a:r>
            <a:r>
              <a:rPr lang="cs-CZ" dirty="0"/>
              <a:t>Je v zájmu všech, aby práce byla bezpečná.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firmě Vás chrání technologie, které </a:t>
            </a:r>
          </a:p>
          <a:p>
            <a:pPr marL="0" indent="0">
              <a:buNone/>
            </a:pPr>
            <a:r>
              <a:rPr lang="cs-CZ" dirty="0"/>
              <a:t>doma nemáte. Proto více než kdy jindy </a:t>
            </a:r>
          </a:p>
          <a:p>
            <a:pPr marL="0" indent="0">
              <a:buNone/>
            </a:pPr>
            <a:r>
              <a:rPr lang="cs-CZ" dirty="0"/>
              <a:t>dbejte na </a:t>
            </a:r>
            <a:r>
              <a:rPr lang="cs-CZ" b="1" dirty="0">
                <a:solidFill>
                  <a:srgbClr val="6773B6"/>
                </a:solidFill>
              </a:rPr>
              <a:t>aktualizace operačního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sytému a antivirového programu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472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0C04E-CF5F-4F85-AA18-6A2447F5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Potřebujete se připojovat k firemním serverům?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5F490-6E77-467B-B667-00E04CB9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Poskytl Vám zaměstnavatel možnost připojení pomocí VPN? </a:t>
            </a:r>
            <a:r>
              <a:rPr lang="cs-CZ" b="1" dirty="0">
                <a:solidFill>
                  <a:srgbClr val="6773B6"/>
                </a:solidFill>
              </a:rPr>
              <a:t>Vždy ji využívejte!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Nevíte, co je VPN? Kontaktujte své IT oddělení a zeptejte se ho. Instalace je snadná </a:t>
            </a:r>
            <a:br>
              <a:rPr lang="cs-CZ" dirty="0"/>
            </a:br>
            <a:r>
              <a:rPr lang="cs-CZ" dirty="0"/>
              <a:t>a velmi rychlá.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VPN zajistí šifrovanou komunikaci </a:t>
            </a:r>
            <a:r>
              <a:rPr lang="cs-CZ" dirty="0"/>
              <a:t>mezi vaším počítačem a sítí (internet, firemní síť). Kyberzločinci tak nemohou vaši komunikaci odchytit, protože je šifrovaná.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4260661-BBDB-4B2A-BAE7-B3D36EC5CF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4293096"/>
            <a:ext cx="6028944" cy="24384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13044FB-19CB-40D0-BB02-57C9195ED2FF}"/>
              </a:ext>
            </a:extLst>
          </p:cNvPr>
          <p:cNvSpPr txBox="1"/>
          <p:nvPr/>
        </p:nvSpPr>
        <p:spPr>
          <a:xfrm>
            <a:off x="6878224" y="4941168"/>
            <a:ext cx="12811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6773B6"/>
                </a:solidFill>
              </a:rPr>
              <a:t>VPN</a:t>
            </a:r>
          </a:p>
        </p:txBody>
      </p:sp>
    </p:spTree>
    <p:extLst>
      <p:ext uri="{BB962C8B-B14F-4D97-AF65-F5344CB8AC3E}">
        <p14:creationId xmlns:p14="http://schemas.microsoft.com/office/powerpoint/2010/main" val="146840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6B9F3-23F0-48A8-B75B-35C74A3C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Karanténa v praxi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F564E-AC05-4FFB-BC47-A2D60722C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13" y="1268760"/>
            <a:ext cx="10972800" cy="485740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Také zaháníte nudu nákupy přes internet, hraním, stahováním filmů a hudby?</a:t>
            </a:r>
          </a:p>
          <a:p>
            <a:pPr marL="0" indent="0">
              <a:buNone/>
            </a:pPr>
            <a:r>
              <a:rPr lang="cs-CZ" dirty="0"/>
              <a:t>Ano, na počítači, tabletu nebo chytrém telefonu nyní budete trávit spoustu času.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Nakupujte pouze na </a:t>
            </a:r>
            <a:r>
              <a:rPr lang="cs-CZ" b="1" dirty="0">
                <a:solidFill>
                  <a:srgbClr val="6773B6"/>
                </a:solidFill>
              </a:rPr>
              <a:t>ověřených e-shopech</a:t>
            </a:r>
            <a:r>
              <a:rPr lang="cs-CZ" dirty="0"/>
              <a:t>, používejte </a:t>
            </a:r>
            <a:r>
              <a:rPr lang="cs-CZ" b="1" dirty="0">
                <a:solidFill>
                  <a:srgbClr val="6773B6"/>
                </a:solidFill>
              </a:rPr>
              <a:t>bezpečné metody on-line plateb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Seznam rizikových e-shopů je neustále aktualizován na tomto odkazu: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https://www.coi.cz/pro-spotrebitele/rizikove-e-shopy/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Nestahujte</a:t>
            </a:r>
            <a:r>
              <a:rPr lang="cs-CZ" dirty="0"/>
              <a:t> filmy, hry a hudbu </a:t>
            </a:r>
            <a:r>
              <a:rPr lang="cs-CZ" b="1" dirty="0">
                <a:solidFill>
                  <a:srgbClr val="6773B6"/>
                </a:solidFill>
              </a:rPr>
              <a:t>z veřejných úložišť</a:t>
            </a:r>
            <a:r>
              <a:rPr lang="cs-CZ" dirty="0"/>
              <a:t>. I když se soubor může zdát jako skutečný film, může obsahovat škodlivý kód, který kyberzločincům otevře přístup do Vašeho počítače.</a:t>
            </a:r>
          </a:p>
        </p:txBody>
      </p:sp>
    </p:spTree>
    <p:extLst>
      <p:ext uri="{BB962C8B-B14F-4D97-AF65-F5344CB8AC3E}">
        <p14:creationId xmlns:p14="http://schemas.microsoft.com/office/powerpoint/2010/main" val="4041695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83F88-DC7D-4E97-8172-194A50EF9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z domu láká k brouzdání na </a:t>
            </a:r>
            <a:r>
              <a:rPr lang="en-US" dirty="0"/>
              <a:t>I</a:t>
            </a:r>
            <a:r>
              <a:rPr lang="cs-CZ" dirty="0" err="1"/>
              <a:t>nternetu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01E2B3-8F34-4F12-AF6F-62AA1AD06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80" y="1340768"/>
            <a:ext cx="10972800" cy="485740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Věnujte zvýšenou pozornost Vašemu surfování po </a:t>
            </a:r>
            <a:r>
              <a:rPr lang="en-US" dirty="0"/>
              <a:t>I</a:t>
            </a:r>
            <a:r>
              <a:rPr lang="cs-CZ" dirty="0" err="1"/>
              <a:t>nternetu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Lehkomyslné brouzdání zvyšuje pravděpodobnost stažení škodlivého </a:t>
            </a:r>
            <a:r>
              <a:rPr lang="cs-CZ" dirty="0" err="1"/>
              <a:t>softwar</a:t>
            </a:r>
            <a:r>
              <a:rPr lang="en-US" dirty="0"/>
              <a:t>u</a:t>
            </a:r>
            <a:r>
              <a:rPr lang="cs-CZ" dirty="0"/>
              <a:t>, který může napadnout Váš počítač a následně i celou firemní síť.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Co takový škodlivý kód může ve Vašem počítači napáchat?</a:t>
            </a:r>
          </a:p>
          <a:p>
            <a:pPr lvl="1"/>
            <a:r>
              <a:rPr lang="cs-CZ" sz="2400" dirty="0"/>
              <a:t>Škodlivý kód Vám zašifruje disk a bude vyžadovat výkupné za odšifrování.</a:t>
            </a:r>
          </a:p>
          <a:p>
            <a:pPr lvl="1"/>
            <a:r>
              <a:rPr lang="cs-CZ" sz="2400" dirty="0"/>
              <a:t>Malware zpomalí běh Vašeho počítače.</a:t>
            </a:r>
          </a:p>
          <a:p>
            <a:pPr lvl="1"/>
            <a:r>
              <a:rPr lang="cs-CZ" sz="2400" dirty="0"/>
              <a:t>Malware smaže Vaše data.</a:t>
            </a:r>
          </a:p>
          <a:p>
            <a:pPr lvl="1"/>
            <a:r>
              <a:rPr lang="cs-CZ" sz="2400" dirty="0"/>
              <a:t>Malware se začne šířit na připojené okolní počítače a zařízení.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51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2BB40-EA29-4E15-9A91-2388BE40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neskočit podvodníkům na špek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443DE-B885-44ED-B133-E908AC909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412" y="1216895"/>
            <a:ext cx="11113235" cy="5308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Obdrželi jste mail s podivnou žádostí? Měli jste telefonát, kdy se Vám žádost volajícího zdála něčím podezřelá? Tak to jste pravděpodobně zažili útok některou z </a:t>
            </a:r>
            <a:r>
              <a:rPr lang="cs-CZ" b="1" dirty="0">
                <a:solidFill>
                  <a:srgbClr val="6773B6"/>
                </a:solidFill>
              </a:rPr>
              <a:t>metod sociálního inženýrství</a:t>
            </a:r>
            <a:r>
              <a:rPr lang="cs-CZ" dirty="0"/>
              <a:t>. Jedná se o techniku, kdy se útočník například snaží získat citlivé údaje (Vaše, Vašich kolegů nebo vaší společnosti), nebo se Vás snaží přimět ke kliknutí </a:t>
            </a:r>
            <a:br>
              <a:rPr lang="cs-CZ" dirty="0"/>
            </a:br>
            <a:r>
              <a:rPr lang="cs-CZ" dirty="0"/>
              <a:t>na určitý (infikovaný) odkaz.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Jednoduše řečeno, útočník rybaří (odborně </a:t>
            </a:r>
            <a:r>
              <a:rPr lang="cs-CZ" b="1" dirty="0" err="1">
                <a:solidFill>
                  <a:srgbClr val="6773B6"/>
                </a:solidFill>
              </a:rPr>
              <a:t>phishing</a:t>
            </a:r>
            <a:r>
              <a:rPr lang="cs-CZ" dirty="0"/>
              <a:t>). K úspěšnému rybaření ovšem potřebuje Vaši součinnost (chytnout se na háček).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 descr="Obsah obrázku kreslení, stůl&#10;&#10;Popis byl vytvořen automaticky">
            <a:extLst>
              <a:ext uri="{FF2B5EF4-FFF2-40B4-BE49-F238E27FC236}">
                <a16:creationId xmlns:a16="http://schemas.microsoft.com/office/drawing/2014/main" id="{A1DF1D40-1BA5-4A92-A15A-5A6270A317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4113730"/>
            <a:ext cx="3008488" cy="2411614"/>
          </a:xfrm>
          <a:prstGeom prst="rect">
            <a:avLst/>
          </a:prstGeom>
        </p:spPr>
      </p:pic>
      <p:pic>
        <p:nvPicPr>
          <p:cNvPr id="9" name="Obrázek 8" descr="Obsah obrázku počítač&#10;&#10;Popis byl vytvořen automaticky">
            <a:extLst>
              <a:ext uri="{FF2B5EF4-FFF2-40B4-BE49-F238E27FC236}">
                <a16:creationId xmlns:a16="http://schemas.microsoft.com/office/drawing/2014/main" id="{DD41B3CE-80C0-4944-977A-1B68B21291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4725144"/>
            <a:ext cx="2390427" cy="15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18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1C894-0A7C-4DA9-AA5D-590F31B2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vyvarovat </a:t>
            </a:r>
            <a:r>
              <a:rPr lang="cs-CZ" dirty="0" err="1"/>
              <a:t>phishingového</a:t>
            </a:r>
            <a:r>
              <a:rPr lang="cs-CZ" dirty="0"/>
              <a:t> útoku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460566-E0DC-4DAE-94EC-1BDF5B9B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U e-mailů kontrolujte odesílatele. </a:t>
            </a:r>
            <a:r>
              <a:rPr lang="cs-CZ" dirty="0"/>
              <a:t>Zpravidla je využívána podobná adresa místo běžné. Např. místo </a:t>
            </a:r>
            <a:r>
              <a:rPr lang="cs-CZ" dirty="0">
                <a:hlinkClick r:id="rId2"/>
              </a:rPr>
              <a:t>info@ceskaposta.cz</a:t>
            </a:r>
            <a:r>
              <a:rPr lang="cs-CZ" dirty="0"/>
              <a:t> bude adresa </a:t>
            </a:r>
            <a:r>
              <a:rPr lang="cs-CZ" dirty="0">
                <a:hlinkClick r:id="rId3"/>
              </a:rPr>
              <a:t>info@caskaposta.cz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Jediné změněné písmenko znamená úplně jinou adresu! Takové zprávy můžete ignorovat a přesunout je do nevyžádané pošty. Případně se telefonicky můžete dotázat na pravost.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6773B6"/>
                </a:solidFill>
              </a:rPr>
              <a:t>Kontrolujte obsah emailu a nedůvěřujte přílohám.</a:t>
            </a:r>
          </a:p>
          <a:p>
            <a:r>
              <a:rPr lang="cs-CZ" dirty="0"/>
              <a:t>Pokud Vás obsah nutí kliknout na odkaz, buďte obezřetní. Zprávy i internetové stránky zpravidla vypadají podobně jako ty, za které se vydávají.</a:t>
            </a:r>
          </a:p>
          <a:p>
            <a:r>
              <a:rPr lang="cs-CZ" dirty="0"/>
              <a:t>Pokud si nejste jisti, zda na odkaz ve vaší poště kliknout, poraďte se s IT oddělením </a:t>
            </a:r>
            <a:br>
              <a:rPr lang="cs-CZ" dirty="0"/>
            </a:br>
            <a:r>
              <a:rPr lang="cs-CZ" dirty="0"/>
              <a:t>a raději na nic neklikejte ani na zprávu neodpovídejte. Původ zprávy je opět možné ověřit si telefonicky.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75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FB34-6B98-4900-A9B4-8CE8562A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bezpečně chovat na internetu?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370CD3-F858-44DD-A40F-1B130BD46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Nevyužívejte firemní emailovou adresu k soukromým účelům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Snížíte tím možnosti využití firemní emailové adresy k cílenému útoku útočníka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Nestahujte filmy, hudbu, hry, software, fotografie na firemní počítač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Snížíte riziko stažení škodlivého software</a:t>
            </a:r>
            <a:r>
              <a:rPr lang="en-US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Kontrolujte, že navštěvované stránky mají https certifikát – šifrování komunikace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i="1" dirty="0"/>
              <a:t>Vaši komunikaci nebudu moci útočníci odposlechnout</a:t>
            </a:r>
            <a:r>
              <a:rPr lang="en-US" i="1" dirty="0"/>
              <a:t>.</a:t>
            </a:r>
            <a:endParaRPr lang="cs-CZ" i="1" dirty="0"/>
          </a:p>
          <a:p>
            <a:pPr lvl="1"/>
            <a:endParaRPr lang="cs-CZ" i="1" dirty="0"/>
          </a:p>
          <a:p>
            <a:pPr lvl="1"/>
            <a:endParaRPr lang="cs-CZ" i="1" dirty="0"/>
          </a:p>
          <a:p>
            <a:pPr marL="0" indent="0">
              <a:buNone/>
            </a:pPr>
            <a:r>
              <a:rPr lang="cs-CZ" dirty="0"/>
              <a:t>Pro soukromé účely nevyužívejte heslo, které používáte v práci (a naopak)</a:t>
            </a:r>
            <a:r>
              <a:rPr lang="en-US" dirty="0"/>
              <a:t>.</a:t>
            </a:r>
            <a:endParaRPr lang="cs-CZ" dirty="0"/>
          </a:p>
          <a:p>
            <a:pPr lvl="1"/>
            <a:r>
              <a:rPr lang="cs-CZ" dirty="0"/>
              <a:t>Útočník potom nemůže toto heslo použít pro přihlášení do firemní emailové pošty nebo firemní interní sítě.</a:t>
            </a:r>
          </a:p>
          <a:p>
            <a:pPr lvl="1"/>
            <a:endParaRPr lang="cs-CZ" i="1" dirty="0"/>
          </a:p>
          <a:p>
            <a:endParaRPr lang="cs-CZ" i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34D55C0-C0AE-4A30-B24F-47D61FDC0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82" y="3888998"/>
            <a:ext cx="3009900" cy="4476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DDF4746-1D4B-48F1-942F-439799E40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044" y="3863049"/>
            <a:ext cx="3857625" cy="466725"/>
          </a:xfrm>
          <a:prstGeom prst="rect">
            <a:avLst/>
          </a:prstGeom>
        </p:spPr>
      </p:pic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7E1AA4CA-A198-4757-93C0-BC16A19333E2}"/>
              </a:ext>
            </a:extLst>
          </p:cNvPr>
          <p:cNvSpPr/>
          <p:nvPr/>
        </p:nvSpPr>
        <p:spPr>
          <a:xfrm>
            <a:off x="1775520" y="3959388"/>
            <a:ext cx="416257" cy="274045"/>
          </a:xfrm>
          <a:custGeom>
            <a:avLst/>
            <a:gdLst>
              <a:gd name="connsiteX0" fmla="*/ 1017994 w 2277911"/>
              <a:gd name="connsiteY0" fmla="*/ 0 h 700511"/>
              <a:gd name="connsiteX1" fmla="*/ 233247 w 2277911"/>
              <a:gd name="connsiteY1" fmla="*/ 40943 h 700511"/>
              <a:gd name="connsiteX2" fmla="*/ 14883 w 2277911"/>
              <a:gd name="connsiteY2" fmla="*/ 416257 h 700511"/>
              <a:gd name="connsiteX3" fmla="*/ 567618 w 2277911"/>
              <a:gd name="connsiteY3" fmla="*/ 661916 h 700511"/>
              <a:gd name="connsiteX4" fmla="*/ 1754973 w 2277911"/>
              <a:gd name="connsiteY4" fmla="*/ 675564 h 700511"/>
              <a:gd name="connsiteX5" fmla="*/ 2225820 w 2277911"/>
              <a:gd name="connsiteY5" fmla="*/ 423081 h 700511"/>
              <a:gd name="connsiteX6" fmla="*/ 2191701 w 2277911"/>
              <a:gd name="connsiteY6" fmla="*/ 204716 h 700511"/>
              <a:gd name="connsiteX7" fmla="*/ 1563904 w 2277911"/>
              <a:gd name="connsiteY7" fmla="*/ 75063 h 700511"/>
              <a:gd name="connsiteX8" fmla="*/ 901988 w 2277911"/>
              <a:gd name="connsiteY8" fmla="*/ 102358 h 70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7911" h="700511">
                <a:moveTo>
                  <a:pt x="1017994" y="0"/>
                </a:moveTo>
                <a:lnTo>
                  <a:pt x="233247" y="40943"/>
                </a:lnTo>
                <a:cubicBezTo>
                  <a:pt x="66062" y="110319"/>
                  <a:pt x="-40845" y="312762"/>
                  <a:pt x="14883" y="416257"/>
                </a:cubicBezTo>
                <a:cubicBezTo>
                  <a:pt x="70611" y="519752"/>
                  <a:pt x="277603" y="618698"/>
                  <a:pt x="567618" y="661916"/>
                </a:cubicBezTo>
                <a:cubicBezTo>
                  <a:pt x="857633" y="705134"/>
                  <a:pt x="1478606" y="715370"/>
                  <a:pt x="1754973" y="675564"/>
                </a:cubicBezTo>
                <a:cubicBezTo>
                  <a:pt x="2031340" y="635758"/>
                  <a:pt x="2153032" y="501556"/>
                  <a:pt x="2225820" y="423081"/>
                </a:cubicBezTo>
                <a:cubicBezTo>
                  <a:pt x="2298608" y="344606"/>
                  <a:pt x="2302020" y="262719"/>
                  <a:pt x="2191701" y="204716"/>
                </a:cubicBezTo>
                <a:cubicBezTo>
                  <a:pt x="2081382" y="146713"/>
                  <a:pt x="1778856" y="92123"/>
                  <a:pt x="1563904" y="75063"/>
                </a:cubicBezTo>
                <a:cubicBezTo>
                  <a:pt x="1348952" y="58003"/>
                  <a:pt x="1030504" y="78475"/>
                  <a:pt x="901988" y="102358"/>
                </a:cubicBezTo>
              </a:path>
            </a:pathLst>
          </a:custGeom>
          <a:noFill/>
          <a:ln>
            <a:solidFill>
              <a:srgbClr val="9AD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C632EABB-4DA1-485D-8A04-B1CB6C8A3D0C}"/>
              </a:ext>
            </a:extLst>
          </p:cNvPr>
          <p:cNvSpPr/>
          <p:nvPr/>
        </p:nvSpPr>
        <p:spPr>
          <a:xfrm>
            <a:off x="5327755" y="3888998"/>
            <a:ext cx="974058" cy="265138"/>
          </a:xfrm>
          <a:custGeom>
            <a:avLst/>
            <a:gdLst>
              <a:gd name="connsiteX0" fmla="*/ 1017994 w 2277911"/>
              <a:gd name="connsiteY0" fmla="*/ 0 h 700511"/>
              <a:gd name="connsiteX1" fmla="*/ 233247 w 2277911"/>
              <a:gd name="connsiteY1" fmla="*/ 40943 h 700511"/>
              <a:gd name="connsiteX2" fmla="*/ 14883 w 2277911"/>
              <a:gd name="connsiteY2" fmla="*/ 416257 h 700511"/>
              <a:gd name="connsiteX3" fmla="*/ 567618 w 2277911"/>
              <a:gd name="connsiteY3" fmla="*/ 661916 h 700511"/>
              <a:gd name="connsiteX4" fmla="*/ 1754973 w 2277911"/>
              <a:gd name="connsiteY4" fmla="*/ 675564 h 700511"/>
              <a:gd name="connsiteX5" fmla="*/ 2225820 w 2277911"/>
              <a:gd name="connsiteY5" fmla="*/ 423081 h 700511"/>
              <a:gd name="connsiteX6" fmla="*/ 2191701 w 2277911"/>
              <a:gd name="connsiteY6" fmla="*/ 204716 h 700511"/>
              <a:gd name="connsiteX7" fmla="*/ 1563904 w 2277911"/>
              <a:gd name="connsiteY7" fmla="*/ 75063 h 700511"/>
              <a:gd name="connsiteX8" fmla="*/ 901988 w 2277911"/>
              <a:gd name="connsiteY8" fmla="*/ 102358 h 70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7911" h="700511">
                <a:moveTo>
                  <a:pt x="1017994" y="0"/>
                </a:moveTo>
                <a:lnTo>
                  <a:pt x="233247" y="40943"/>
                </a:lnTo>
                <a:cubicBezTo>
                  <a:pt x="66062" y="110319"/>
                  <a:pt x="-40845" y="312762"/>
                  <a:pt x="14883" y="416257"/>
                </a:cubicBezTo>
                <a:cubicBezTo>
                  <a:pt x="70611" y="519752"/>
                  <a:pt x="277603" y="618698"/>
                  <a:pt x="567618" y="661916"/>
                </a:cubicBezTo>
                <a:cubicBezTo>
                  <a:pt x="857633" y="705134"/>
                  <a:pt x="1478606" y="715370"/>
                  <a:pt x="1754973" y="675564"/>
                </a:cubicBezTo>
                <a:cubicBezTo>
                  <a:pt x="2031340" y="635758"/>
                  <a:pt x="2153032" y="501556"/>
                  <a:pt x="2225820" y="423081"/>
                </a:cubicBezTo>
                <a:cubicBezTo>
                  <a:pt x="2298608" y="344606"/>
                  <a:pt x="2302020" y="262719"/>
                  <a:pt x="2191701" y="204716"/>
                </a:cubicBezTo>
                <a:cubicBezTo>
                  <a:pt x="2081382" y="146713"/>
                  <a:pt x="1778856" y="92123"/>
                  <a:pt x="1563904" y="75063"/>
                </a:cubicBezTo>
                <a:cubicBezTo>
                  <a:pt x="1348952" y="58003"/>
                  <a:pt x="1030504" y="78475"/>
                  <a:pt x="901988" y="102358"/>
                </a:cubicBezTo>
              </a:path>
            </a:pathLst>
          </a:custGeom>
          <a:noFill/>
          <a:ln>
            <a:solidFill>
              <a:srgbClr val="9AD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53532"/>
      </p:ext>
    </p:extLst>
  </p:cSld>
  <p:clrMapOvr>
    <a:masterClrMapping/>
  </p:clrMapOvr>
</p:sld>
</file>

<file path=ppt/theme/theme1.xml><?xml version="1.0" encoding="utf-8"?>
<a:theme xmlns:a="http://schemas.openxmlformats.org/drawingml/2006/main" name="AEC-MB-2016">
  <a:themeElements>
    <a:clrScheme name="A-Sablona-2016">
      <a:dk1>
        <a:sysClr val="windowText" lastClr="000000"/>
      </a:dk1>
      <a:lt1>
        <a:sysClr val="window" lastClr="FFFFFF"/>
      </a:lt1>
      <a:dk2>
        <a:srgbClr val="6773B6"/>
      </a:dk2>
      <a:lt2>
        <a:srgbClr val="EEECE1"/>
      </a:lt2>
      <a:accent1>
        <a:srgbClr val="6773B6"/>
      </a:accent1>
      <a:accent2>
        <a:srgbClr val="F05F98"/>
      </a:accent2>
      <a:accent3>
        <a:srgbClr val="77CFE3"/>
      </a:accent3>
      <a:accent4>
        <a:srgbClr val="C0D838"/>
      </a:accent4>
      <a:accent5>
        <a:srgbClr val="4BACC6"/>
      </a:accent5>
      <a:accent6>
        <a:srgbClr val="F79646"/>
      </a:accent6>
      <a:hlink>
        <a:srgbClr val="7030A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5_ASM_publikace_app" id="{F627FA87-3C6C-473F-9B69-10AB3D8E503D}" vid="{3C1B1AA9-BB7A-491C-8987-639C7FA5EE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87f0f7-e4d6-4dcc-abed-b5904352d8a3" xsi:nil="true"/>
    <lcf76f155ced4ddcb4097134ff3c332f xmlns="ee4f89d6-860c-46e4-a86b-6c614e40155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F67B8D738A6449FEF2864A8D012A2" ma:contentTypeVersion="18" ma:contentTypeDescription="Create a new document." ma:contentTypeScope="" ma:versionID="dff3f8c9c3478ee0e41f5a4dbac04cef">
  <xsd:schema xmlns:xsd="http://www.w3.org/2001/XMLSchema" xmlns:xs="http://www.w3.org/2001/XMLSchema" xmlns:p="http://schemas.microsoft.com/office/2006/metadata/properties" xmlns:ns2="bc87f0f7-e4d6-4dcc-abed-b5904352d8a3" xmlns:ns3="ee4f89d6-860c-46e4-a86b-6c614e401552" targetNamespace="http://schemas.microsoft.com/office/2006/metadata/properties" ma:root="true" ma:fieldsID="f6babb408595e4dcff30a760b971e0c3" ns2:_="" ns3:_="">
    <xsd:import namespace="bc87f0f7-e4d6-4dcc-abed-b5904352d8a3"/>
    <xsd:import namespace="ee4f89d6-860c-46e4-a86b-6c614e40155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7f0f7-e4d6-4dcc-abed-b5904352d8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123d3e8-7ed5-4359-8d3b-129f4fb4d12d}" ma:internalName="TaxCatchAll" ma:showField="CatchAllData" ma:web="bc87f0f7-e4d6-4dcc-abed-b5904352d8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4f89d6-860c-46e4-a86b-6c614e401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Značky obrázků" ma:readOnly="false" ma:fieldId="{5cf76f15-5ced-4ddc-b409-7134ff3c332f}" ma:taxonomyMulti="true" ma:sspId="d3a85171-f05b-4e59-8767-aa511fe929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E112EC-B8C1-4121-A85F-A225888AB1ED}">
  <ds:schemaRefs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012b4d33-9e31-4488-8113-dbfa72e3a5e5"/>
    <ds:schemaRef ds:uri="http://purl.org/dc/terms/"/>
    <ds:schemaRef ds:uri="http://schemas.openxmlformats.org/package/2006/metadata/core-properties"/>
    <ds:schemaRef ds:uri="0c79ae48-f309-44d3-863e-8a14a177f781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0F2CDCC-A983-424B-B592-5A79A4B5CD5E}"/>
</file>

<file path=customXml/itemProps3.xml><?xml version="1.0" encoding="utf-8"?>
<ds:datastoreItem xmlns:ds="http://schemas.openxmlformats.org/officeDocument/2006/customXml" ds:itemID="{D1BA3E72-BAAB-4C94-AFDE-7AEAF14AE8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22604</TotalTime>
  <Words>1032</Words>
  <Application>Microsoft Office PowerPoint</Application>
  <PresentationFormat>Širokoúhlá obrazovka</PresentationFormat>
  <Paragraphs>101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AEC-MB-2016</vt:lpstr>
      <vt:lpstr>Nouzový stav</vt:lpstr>
      <vt:lpstr>Pracujete z home office?  Dodržujete doporučení svého zaměstnavatele a vlády?</vt:lpstr>
      <vt:lpstr>Znáte bezpečnostní směrnici?</vt:lpstr>
      <vt:lpstr>Potřebujete se připojovat k firemním serverům?</vt:lpstr>
      <vt:lpstr>Karanténa v praxi</vt:lpstr>
      <vt:lpstr>Práce z domu láká k brouzdání na Internetu</vt:lpstr>
      <vt:lpstr>Jak neskočit podvodníkům na špek</vt:lpstr>
      <vt:lpstr>Jak se vyvarovat phishingového útoku</vt:lpstr>
      <vt:lpstr>Jak se bezpečně chovat na internetu?</vt:lpstr>
      <vt:lpstr>Zabezpečení domácí WiFi sítě</vt:lpstr>
      <vt:lpstr>Využijte získaný čas ke sebevzdělávání</vt:lpstr>
      <vt:lpstr>Co se naučíte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Application Firewall</dc:title>
  <dc:creator>Maroš Barabas</dc:creator>
  <cp:lastModifiedBy>Igor Čech</cp:lastModifiedBy>
  <cp:revision>447</cp:revision>
  <dcterms:created xsi:type="dcterms:W3CDTF">2016-05-24T07:22:03Z</dcterms:created>
  <dcterms:modified xsi:type="dcterms:W3CDTF">2020-03-19T12:39:48Z</dcterms:modified>
  <cp:category>Veřejné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a517b8f7-337c-4acc-b890-312d78dfee90</vt:lpwstr>
  </property>
  <property fmtid="{D5CDD505-2E9C-101B-9397-08002B2CF9AE}" pid="3" name="ContentTypeId">
    <vt:lpwstr>0x010100243F67B8D738A6449FEF2864A8D012A2</vt:lpwstr>
  </property>
  <property fmtid="{D5CDD505-2E9C-101B-9397-08002B2CF9AE}" pid="4" name="DocumentTagging.ClassificationMark.P00">
    <vt:lpwstr>&lt;ClassificationMark xmlns:xsi="http://www.w3.org/2001/XMLSchema-instance" xmlns:xsd="http://www.w3.org/2001/XMLSchema" margin="NaN" class="C0" owner="Maroš Barabas" position="BottomMiddle" marginX="0" marginY="0" classifiedOn="2015-02-10T14:15:15.613</vt:lpwstr>
  </property>
  <property fmtid="{D5CDD505-2E9C-101B-9397-08002B2CF9AE}" pid="5" name="DocumentTagging.ClassificationMark.P01">
    <vt:lpwstr>4572+01:00" showPrintedBy="false" showPrintDate="false" language="cs" ApplicationVersion="Microsoft PowerPoint, 15.0" addinVersion="5.5.5497.1" template="AEC"&gt;&lt;previousMark margin="NaN" class="C1" owner="Maroš Barabas" position="BottomMiddle" marginX</vt:lpwstr>
  </property>
  <property fmtid="{D5CDD505-2E9C-101B-9397-08002B2CF9AE}" pid="6" name="DocumentTagging.ClassificationMark.P02">
    <vt:lpwstr>="0" marginY="0" classifiedOn="2015-02-10T13:55:12.8892057+01:00" showPrintedBy="false" showPrintDate="false" language="cs" ApplicationVersion="Microsoft PowerPoint, 15.0" addinVersion="5.5.5497.1" template="AEC"&gt;&lt;history bulk="false" class="Důvěrnos</vt:lpwstr>
  </property>
  <property fmtid="{D5CDD505-2E9C-101B-9397-08002B2CF9AE}" pid="7" name="DocumentTagging.ClassificationMark">
    <vt:lpwstr>￼PARTS:6</vt:lpwstr>
  </property>
  <property fmtid="{D5CDD505-2E9C-101B-9397-08002B2CF9AE}" pid="8" name="DocumentClasification">
    <vt:lpwstr>Důvěrnost D</vt:lpwstr>
  </property>
  <property fmtid="{D5CDD505-2E9C-101B-9397-08002B2CF9AE}" pid="9" name="DLP">
    <vt:lpwstr>DLP:Veřejné</vt:lpwstr>
  </property>
  <property fmtid="{D5CDD505-2E9C-101B-9397-08002B2CF9AE}" pid="10" name="DocumentTagging.ClassificationMark.P03">
    <vt:lpwstr>t C" code="C1" user="Maroš Barabas" date="2015-02-10T13:55:12.9673304+01:00" /&gt;&lt;history bulk="false" class="Důvěrnost D" code="C0" user="Maroš Barabas" date="2015-02-10T14:15:17.2280706+01:00" note="Dovod" /&gt;&lt;recipients /&gt;&lt;documentOwners /&gt;&lt;/previous</vt:lpwstr>
  </property>
  <property fmtid="{D5CDD505-2E9C-101B-9397-08002B2CF9AE}" pid="11" name="DocumentTagging.ClassificationMark.P04">
    <vt:lpwstr>Mark&gt;&lt;history bulk="false" class="Důvěrnost C" code="C1" user="Maroš Barabas" date="2015-02-10T13:55:12.9673304+01:00" /&gt;&lt;history bulk="false" class="Důvěrnost D" code="C0" user="Maroš Barabas" date="2015-02-10T14:15:17.2280706+01:00" note="Dovod" /&gt;</vt:lpwstr>
  </property>
  <property fmtid="{D5CDD505-2E9C-101B-9397-08002B2CF9AE}" pid="12" name="DocumentTagging.ClassificationMark.P05">
    <vt:lpwstr>&lt;recipients /&gt;&lt;documentOwners /&gt;&lt;/ClassificationMark&gt;</vt:lpwstr>
  </property>
  <property fmtid="{D5CDD505-2E9C-101B-9397-08002B2CF9AE}" pid="13" name="aec-DocumentTagging.ClassificationMark.P00">
    <vt:lpwstr>&lt;ClassificationMark xmlns:xsd="http://www.w3.org/2001/XMLSchema" xmlns:xsi="http://www.w3.org/2001/XMLSchema-instance" class="C0" position="BottomMiddle" marginX="0" marginY="0" classifiedOn="2015-02-11T08:36:04.442214+01:00" showPrintedBy="false" sh</vt:lpwstr>
  </property>
  <property fmtid="{D5CDD505-2E9C-101B-9397-08002B2CF9AE}" pid="14" name="aec-DocumentTagging.ClassificationMark.P01">
    <vt:lpwstr>owPrintDate="false" language="cs" ApplicationVersion="Microsoft PowerPoint, 15.0" addinVersion="5.5.5519.1" template="AEC"&gt;&lt;history bulk="false" class="Důvěrnost D" code="C0" user="Maroš Barabas" date="2015-02-11T08:36:04.490229+01:00" /&gt;&lt;/Classifica</vt:lpwstr>
  </property>
  <property fmtid="{D5CDD505-2E9C-101B-9397-08002B2CF9AE}" pid="15" name="aec-DocumentTagging.ClassificationMark.P02">
    <vt:lpwstr>tionMark&gt;</vt:lpwstr>
  </property>
  <property fmtid="{D5CDD505-2E9C-101B-9397-08002B2CF9AE}" pid="16" name="aec-DocumentTagging.ClassificationMark">
    <vt:lpwstr>￼PARTS:3</vt:lpwstr>
  </property>
  <property fmtid="{D5CDD505-2E9C-101B-9397-08002B2CF9AE}" pid="17" name="aec-DocumentClasification">
    <vt:lpwstr>Veřejné</vt:lpwstr>
  </property>
  <property fmtid="{D5CDD505-2E9C-101B-9397-08002B2CF9AE}" pid="18" name="aec-DLP">
    <vt:lpwstr>aec-dlp:TAG_SEC_C0</vt:lpwstr>
  </property>
</Properties>
</file>